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9"/>
  </p:notesMasterIdLst>
  <p:handoutMasterIdLst>
    <p:handoutMasterId r:id="rId10"/>
  </p:handoutMasterIdLst>
  <p:sldIdLst>
    <p:sldId id="259" r:id="rId2"/>
    <p:sldId id="257" r:id="rId3"/>
    <p:sldId id="260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83268"/>
    <a:srgbClr val="F8F8F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3" autoAdjust="0"/>
    <p:restoredTop sz="94660"/>
  </p:normalViewPr>
  <p:slideViewPr>
    <p:cSldViewPr snapToGrid="0">
      <p:cViewPr varScale="1">
        <p:scale>
          <a:sx n="85" d="100"/>
          <a:sy n="85" d="100"/>
        </p:scale>
        <p:origin x="396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375FFE47-49AD-4F8B-8DEE-B2C68C3588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F38959F-53FD-4592-B0AD-0E9DCF81D7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6A0C0-9B02-47F0-837D-7729F70DC74B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BD798AD-E9AB-48D9-8DE6-9818541AB2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7318661-B0EF-49B9-BA28-2DFEB6C357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E9694-90CE-4671-A0EA-4B5EA76150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54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FFCE6-97B2-4AEC-9E03-F4310428A233}" type="datetimeFigureOut">
              <a:rPr lang="de-DE" smtClean="0"/>
              <a:t>25.06.2018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DB1BA-EEA3-4070-BC54-BF91CC32CC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2445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1BA-EEA3-4070-BC54-BF91CC32CCC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842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89BB43F8-9682-4985-A0BC-37CC0F8F766F}"/>
              </a:ext>
            </a:extLst>
          </p:cNvPr>
          <p:cNvSpPr/>
          <p:nvPr userDrawn="1"/>
        </p:nvSpPr>
        <p:spPr>
          <a:xfrm>
            <a:off x="1090423" y="2166938"/>
            <a:ext cx="8358377" cy="274320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el 21"/>
          <p:cNvSpPr>
            <a:spLocks noGrp="1"/>
          </p:cNvSpPr>
          <p:nvPr>
            <p:ph type="title" hasCustomPrompt="1"/>
          </p:nvPr>
        </p:nvSpPr>
        <p:spPr>
          <a:xfrm>
            <a:off x="1090423" y="2166938"/>
            <a:ext cx="8358377" cy="2338387"/>
          </a:xfrm>
          <a:effectLst/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4000" kern="1200" spc="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Musterüberschrift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65A4942-78C4-469B-9996-12E015FE1AC0}"/>
              </a:ext>
            </a:extLst>
          </p:cNvPr>
          <p:cNvSpPr/>
          <p:nvPr userDrawn="1"/>
        </p:nvSpPr>
        <p:spPr>
          <a:xfrm>
            <a:off x="9448800" y="0"/>
            <a:ext cx="2743200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Ein Bild, das ClipArt enthält.&#10;&#10;Mit hoher Zuverlässigkeit generierte Beschreibung">
            <a:extLst>
              <a:ext uri="{FF2B5EF4-FFF2-40B4-BE49-F238E27FC236}">
                <a16:creationId xmlns:a16="http://schemas.microsoft.com/office/drawing/2014/main" id="{AE498DB0-D132-4415-B7DE-784AD0EB5C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047" y="250316"/>
            <a:ext cx="3830778" cy="708806"/>
          </a:xfrm>
          <a:prstGeom prst="rect">
            <a:avLst/>
          </a:prstGeom>
        </p:spPr>
      </p:pic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5B36CBDB-D6B4-4272-8F4A-9D0EC1E42F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0422" y="4505325"/>
            <a:ext cx="8358377" cy="413135"/>
          </a:xfrm>
        </p:spPr>
        <p:txBody>
          <a:bodyPr>
            <a:noAutofit/>
          </a:bodyPr>
          <a:lstStyle>
            <a:lvl2pPr marL="457200" indent="0" algn="ctr"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1"/>
            <a:r>
              <a:rPr lang="de-DE" dirty="0"/>
              <a:t>Autor</a:t>
            </a:r>
            <a:endParaRPr lang="en-US" dirty="0"/>
          </a:p>
        </p:txBody>
      </p:sp>
      <p:sp>
        <p:nvSpPr>
          <p:cNvPr id="15" name="Datumsplatzhalter 14">
            <a:extLst>
              <a:ext uri="{FF2B5EF4-FFF2-40B4-BE49-F238E27FC236}">
                <a16:creationId xmlns:a16="http://schemas.microsoft.com/office/drawing/2014/main" id="{FCDD69A4-F822-4966-86CB-76E058D830A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Datum einfügen über: Einfügen -&gt; Kopf- und Fußzeile</a:t>
            </a:r>
            <a:endParaRPr lang="de-DE" dirty="0"/>
          </a:p>
        </p:txBody>
      </p:sp>
      <p:sp>
        <p:nvSpPr>
          <p:cNvPr id="16" name="Fußzeilenplatzhalter 15">
            <a:extLst>
              <a:ext uri="{FF2B5EF4-FFF2-40B4-BE49-F238E27FC236}">
                <a16:creationId xmlns:a16="http://schemas.microsoft.com/office/drawing/2014/main" id="{A84B590F-EE70-41F5-8464-F91E0A98C44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5E1D2DA3-E375-4D17-854F-E77084969ECF}"/>
              </a:ext>
            </a:extLst>
          </p:cNvPr>
          <p:cNvSpPr/>
          <p:nvPr userDrawn="1"/>
        </p:nvSpPr>
        <p:spPr>
          <a:xfrm>
            <a:off x="79967" y="6238875"/>
            <a:ext cx="12032066" cy="542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68209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966071" y="1400741"/>
            <a:ext cx="10321054" cy="437140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Text 123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299042" y="372968"/>
            <a:ext cx="9124950" cy="407169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Datum einfügen über: Einfügen -&gt; Kopf- und Fußzeile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703C-33EF-41D9-80AE-E2949B906BA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0509835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7" y="6513897"/>
            <a:ext cx="2743200" cy="1988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Datum einfügen über: Einfügen -&gt; Kopf- und Fußzeile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3167" y="6513897"/>
            <a:ext cx="6870660" cy="1988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7882" y="6566886"/>
            <a:ext cx="1154151" cy="1988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0E703C-33EF-41D9-80AE-E2949B906BA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BB8B7AC-5D63-4CC1-818C-8C6E7E2B17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971" y="191703"/>
            <a:ext cx="1973334" cy="3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768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ransition spd="slow">
    <p:cover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F1D9F7-C78F-4BC8-B7F5-8038DE5F2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424" y="2195512"/>
            <a:ext cx="8377426" cy="2271713"/>
          </a:xfrm>
          <a:noFill/>
        </p:spPr>
        <p:txBody>
          <a:bodyPr/>
          <a:lstStyle/>
          <a:p>
            <a:r>
              <a:rPr lang="de-DE" b="1" dirty="0"/>
              <a:t>Der Markt</a:t>
            </a:r>
            <a:endParaRPr lang="en-US" b="1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C1C6CB3-EBE0-4151-8D01-3139836336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0424" y="4467225"/>
            <a:ext cx="8377426" cy="471487"/>
          </a:xfrm>
          <a:solidFill>
            <a:schemeClr val="tx1">
              <a:alpha val="5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de-DE" sz="1800" dirty="0">
                <a:solidFill>
                  <a:schemeClr val="tx1"/>
                </a:solidFill>
              </a:rPr>
              <a:t>iQuadrat Investment und Immobilien GmbH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068089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68798" y="1392274"/>
            <a:ext cx="10265927" cy="457037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dirty="0"/>
              <a:t>Viel Leistung für einen geringen Preis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dirty="0"/>
              <a:t>Jedes Unternehmen will Gewinne erzielen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dirty="0"/>
              <a:t>Kein Unternehmen ist in Allem das Beste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dirty="0"/>
              <a:t>Kein Mensch der Welt kann Alles alleine</a:t>
            </a:r>
            <a:br>
              <a:rPr lang="de-DE" dirty="0"/>
            </a:br>
            <a:endParaRPr lang="de-DE" dirty="0"/>
          </a:p>
          <a:p>
            <a:endParaRPr lang="de-DE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dirty="0"/>
              <a:t>Ungebunden (große Auswahl)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dirty="0"/>
              <a:t>Kompetenzen auf mehrere Personen verteilen</a:t>
            </a:r>
          </a:p>
          <a:p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51417" y="394134"/>
            <a:ext cx="9124950" cy="407169"/>
          </a:xfrm>
        </p:spPr>
        <p:txBody>
          <a:bodyPr>
            <a:noAutofit/>
          </a:bodyPr>
          <a:lstStyle/>
          <a:p>
            <a:r>
              <a:rPr lang="de-DE" sz="2800" dirty="0">
                <a:solidFill>
                  <a:schemeClr val="accent2"/>
                </a:solidFill>
              </a:rPr>
              <a:t>Eine gute Dienstleistung</a:t>
            </a:r>
          </a:p>
        </p:txBody>
      </p:sp>
    </p:spTree>
    <p:extLst>
      <p:ext uri="{BB962C8B-B14F-4D97-AF65-F5344CB8AC3E}">
        <p14:creationId xmlns:p14="http://schemas.microsoft.com/office/powerpoint/2010/main" val="24347747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5969A14-0F18-40F4-9EE2-E97244330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/>
              <a:t>Die Altersvorsorge</a:t>
            </a:r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0706D63-B265-4B95-9AEF-BCD1B8716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Welches ist der größte Absatzmarkt</a:t>
            </a:r>
            <a:endParaRPr lang="en-US" dirty="0"/>
          </a:p>
        </p:txBody>
      </p:sp>
      <p:pic>
        <p:nvPicPr>
          <p:cNvPr id="4" name="Inhaltsplatzhalter 3" descr="http://immobilien-heske.de/wordpress-abaco1/wp-content/uploads/2014/03/demografie.jpg">
            <a:extLst>
              <a:ext uri="{FF2B5EF4-FFF2-40B4-BE49-F238E27FC236}">
                <a16:creationId xmlns:a16="http://schemas.microsoft.com/office/drawing/2014/main" id="{39076D39-3E50-4137-BC59-F7303F9636C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84" y="2242457"/>
            <a:ext cx="7882560" cy="39345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9813329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5969A14-0F18-40F4-9EE2-E97244330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/>
              <a:t>Die Altersvorsorge</a:t>
            </a:r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0706D63-B265-4B95-9AEF-BCD1B8716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Welches ist der größte Absatzmarkt</a:t>
            </a:r>
            <a:endParaRPr lang="en-US" dirty="0"/>
          </a:p>
        </p:txBody>
      </p:sp>
      <p:pic>
        <p:nvPicPr>
          <p:cNvPr id="5" name="Inhaltsplatzhalter 3" descr="http://www.zeitgeistlos.de/demografie/pics/letztedeutsche.jpg">
            <a:extLst>
              <a:ext uri="{FF2B5EF4-FFF2-40B4-BE49-F238E27FC236}">
                <a16:creationId xmlns:a16="http://schemas.microsoft.com/office/drawing/2014/main" id="{3D2B004E-54DB-4F65-BD1D-837F745ABBF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190182"/>
            <a:ext cx="3254829" cy="4145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 2" descr="http://www.sentiso.de/images/content/verhaeltnis_rentner_beitragszahler.jpg">
            <a:extLst>
              <a:ext uri="{FF2B5EF4-FFF2-40B4-BE49-F238E27FC236}">
                <a16:creationId xmlns:a16="http://schemas.microsoft.com/office/drawing/2014/main" id="{FCEEB44B-FAF4-431D-8BA4-EF434775A25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156" y="2473210"/>
            <a:ext cx="8463644" cy="3187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82845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88EFC30-132D-48A5-838B-62606C07E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Rentenlücke</a:t>
            </a:r>
            <a:endParaRPr lang="en-US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B56F83FC-58CA-4A23-B860-98D554E86A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922" y="402228"/>
            <a:ext cx="4540156" cy="605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34266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664F2199-8206-400B-98B8-E2741E9613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493962"/>
              </p:ext>
            </p:extLst>
          </p:nvPr>
        </p:nvGraphicFramePr>
        <p:xfrm>
          <a:off x="1076446" y="1400174"/>
          <a:ext cx="10210680" cy="454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0511">
                  <a:extLst>
                    <a:ext uri="{9D8B030D-6E8A-4147-A177-3AD203B41FA5}">
                      <a16:colId xmlns:a16="http://schemas.microsoft.com/office/drawing/2014/main" val="165769458"/>
                    </a:ext>
                  </a:extLst>
                </a:gridCol>
                <a:gridCol w="5160169">
                  <a:extLst>
                    <a:ext uri="{9D8B030D-6E8A-4147-A177-3AD203B41FA5}">
                      <a16:colId xmlns:a16="http://schemas.microsoft.com/office/drawing/2014/main" val="2558347675"/>
                    </a:ext>
                  </a:extLst>
                </a:gridCol>
              </a:tblGrid>
              <a:tr h="726408"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accent1"/>
                          </a:solidFill>
                        </a:rPr>
                        <a:t>Aktuelles Netto:</a:t>
                      </a:r>
                      <a:endParaRPr 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4500506"/>
                  </a:ext>
                </a:extLst>
              </a:tr>
              <a:tr h="726408">
                <a:tc>
                  <a:txBody>
                    <a:bodyPr/>
                    <a:lstStyle/>
                    <a:p>
                      <a:pPr/>
                      <a:r>
                        <a:rPr lang="de-DE" dirty="0">
                          <a:solidFill>
                            <a:schemeClr val="accent1"/>
                          </a:solidFill>
                        </a:rPr>
                        <a:t>Aktueller Beitrag (2017):</a:t>
                      </a:r>
                      <a:br>
                        <a:rPr lang="de-DE" dirty="0">
                          <a:solidFill>
                            <a:schemeClr val="accent1"/>
                          </a:solidFill>
                        </a:rPr>
                      </a:b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4858891"/>
                  </a:ext>
                </a:extLst>
              </a:tr>
              <a:tr h="726408">
                <a:tc>
                  <a:txBody>
                    <a:bodyPr/>
                    <a:lstStyle/>
                    <a:p>
                      <a:pPr/>
                      <a:r>
                        <a:rPr lang="de-DE" dirty="0">
                          <a:solidFill>
                            <a:schemeClr val="accent1"/>
                          </a:solidFill>
                        </a:rPr>
                        <a:t>Rentenanspruch Netto :</a:t>
                      </a:r>
                      <a:br>
                        <a:rPr lang="de-DE" dirty="0">
                          <a:solidFill>
                            <a:schemeClr val="accent1"/>
                          </a:solidFill>
                        </a:rPr>
                      </a:br>
                      <a:endParaRPr lang="en-US" b="1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5093767"/>
                  </a:ext>
                </a:extLst>
              </a:tr>
              <a:tr h="726408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</a:rPr>
                        <a:t>Zukünftige Rente Brutto:</a:t>
                      </a:r>
                    </a:p>
                    <a:p>
                      <a:pPr/>
                      <a:br>
                        <a:rPr lang="de-DE" dirty="0">
                          <a:solidFill>
                            <a:schemeClr val="accent1"/>
                          </a:solidFill>
                        </a:rPr>
                      </a:b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b="1" dirty="0">
                        <a:solidFill>
                          <a:schemeClr val="accent1"/>
                        </a:solidFill>
                      </a:endParaRPr>
                    </a:p>
                    <a:p>
                      <a:endParaRPr lang="de-DE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4987108"/>
                  </a:ext>
                </a:extLst>
              </a:tr>
              <a:tr h="726408">
                <a:tc>
                  <a:txBody>
                    <a:bodyPr/>
                    <a:lstStyle/>
                    <a:p>
                      <a:pPr/>
                      <a:r>
                        <a:rPr lang="de-DE" dirty="0">
                          <a:solidFill>
                            <a:schemeClr val="accent1"/>
                          </a:solidFill>
                        </a:rPr>
                        <a:t>Rentenlücke:</a:t>
                      </a:r>
                      <a:br>
                        <a:rPr lang="de-DE" dirty="0">
                          <a:solidFill>
                            <a:schemeClr val="accent1"/>
                          </a:solidFill>
                        </a:rPr>
                      </a:b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863787"/>
                  </a:ext>
                </a:extLst>
              </a:tr>
              <a:tr h="726408">
                <a:tc>
                  <a:txBody>
                    <a:bodyPr/>
                    <a:lstStyle/>
                    <a:p>
                      <a:pPr/>
                      <a:r>
                        <a:rPr lang="de-DE" dirty="0">
                          <a:solidFill>
                            <a:schemeClr val="accent1"/>
                          </a:solidFill>
                        </a:rPr>
                        <a:t>Privater Rentenversicherungsbedarf:</a:t>
                      </a:r>
                      <a:br>
                        <a:rPr lang="de-DE" dirty="0">
                          <a:solidFill>
                            <a:schemeClr val="accent1"/>
                          </a:solidFill>
                        </a:rPr>
                      </a:b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1107099"/>
                  </a:ext>
                </a:extLst>
              </a:tr>
            </a:tbl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58C8F837-979E-45BE-A5CF-0DEAB13DF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042" y="372968"/>
            <a:ext cx="9124950" cy="407169"/>
          </a:xfrm>
        </p:spPr>
        <p:txBody>
          <a:bodyPr/>
          <a:lstStyle/>
          <a:p>
            <a:r>
              <a:rPr lang="de-DE" dirty="0"/>
              <a:t>Rentenlücke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0F84679C-921B-4B0E-B304-7FDC30F4FFC7}"/>
                  </a:ext>
                </a:extLst>
              </p:cNvPr>
              <p:cNvSpPr/>
              <p:nvPr/>
            </p:nvSpPr>
            <p:spPr>
              <a:xfrm>
                <a:off x="1494973" y="2509498"/>
                <a:ext cx="10120312" cy="27848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de-DE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de-DE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de-DE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𝟕𝟕𝟔</m:t>
                    </m:r>
                    <m:r>
                      <a:rPr lang="de-DE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€ ∗</m:t>
                    </m:r>
                    <m:r>
                      <a:rPr lang="de-DE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𝟏𝟖</m:t>
                    </m:r>
                    <m:r>
                      <a:rPr lang="de-DE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de-DE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r>
                  <a:rPr lang="de-DE" b="1" dirty="0">
                    <a:solidFill>
                      <a:schemeClr val="accent1"/>
                    </a:solidFill>
                  </a:rPr>
                  <a:t>						519,11€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0F84679C-921B-4B0E-B304-7FDC30F4FF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973" y="2509498"/>
                <a:ext cx="10120312" cy="278485"/>
              </a:xfrm>
              <a:prstGeom prst="rect">
                <a:avLst/>
              </a:prstGeom>
              <a:blipFill>
                <a:blip r:embed="rId2"/>
                <a:stretch>
                  <a:fillRect t="-25532" b="-4893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0748C601-018F-473D-9497-B7ACA0C0FF9B}"/>
                  </a:ext>
                </a:extLst>
              </p:cNvPr>
              <p:cNvSpPr/>
              <p:nvPr/>
            </p:nvSpPr>
            <p:spPr>
              <a:xfrm>
                <a:off x="1238294" y="3150515"/>
                <a:ext cx="10120312" cy="27848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de-DE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de-DE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de-DE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𝟖𝟏𝟖</m:t>
                    </m:r>
                    <m:r>
                      <a:rPr lang="de-DE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𝟒𝟕</m:t>
                    </m:r>
                    <m:r>
                      <a:rPr lang="de-DE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€ ∗</m:t>
                    </m:r>
                    <m:sSup>
                      <m:sSupPr>
                        <m:ctrlPr>
                          <a:rPr lang="de-DE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de-DE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𝟎𝟐</m:t>
                        </m:r>
                      </m:e>
                      <m:sup>
                        <m:r>
                          <a:rPr lang="de-DE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sup>
                    </m:sSup>
                  </m:oMath>
                </a14:m>
                <a:r>
                  <a:rPr lang="de-DE" b="1" dirty="0">
                    <a:solidFill>
                      <a:schemeClr val="accent1"/>
                    </a:solidFill>
                  </a:rPr>
                  <a:t> 						4.015,25 € </a:t>
                </a:r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0748C601-018F-473D-9497-B7ACA0C0FF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94" y="3150515"/>
                <a:ext cx="10120312" cy="278485"/>
              </a:xfrm>
              <a:prstGeom prst="rect">
                <a:avLst/>
              </a:prstGeom>
              <a:blipFill>
                <a:blip r:embed="rId3"/>
                <a:stretch>
                  <a:fillRect t="-20833" b="-4791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A255A4C8-F757-4419-9191-2739DC6A8D32}"/>
                  </a:ext>
                </a:extLst>
              </p:cNvPr>
              <p:cNvSpPr/>
              <p:nvPr/>
            </p:nvSpPr>
            <p:spPr>
              <a:xfrm>
                <a:off x="1121630" y="4009368"/>
                <a:ext cx="10120312" cy="52895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de-DE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de-DE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𝟕𝟕𝟔</m:t>
                        </m:r>
                        <m:r>
                          <a:rPr lang="de-DE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€ ∗</m:t>
                        </m:r>
                        <m:r>
                          <a:rPr lang="de-DE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de-DE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𝟑𝟕</m:t>
                        </m:r>
                        <m:r>
                          <a:rPr lang="de-DE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𝟖𝟕𝟑</m:t>
                        </m:r>
                        <m:r>
                          <a:rPr lang="de-DE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€</m:t>
                        </m:r>
                      </m:den>
                    </m:f>
                    <m:r>
                      <a:rPr lang="de-DE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de-DE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𝟒𝟎</m:t>
                    </m:r>
                    <m:r>
                      <a:rPr lang="de-DE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∗</m:t>
                    </m:r>
                    <m:r>
                      <a:rPr lang="de-DE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𝟑𝟏</m:t>
                    </m:r>
                    <m:r>
                      <a:rPr lang="de-DE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𝟎𝟑</m:t>
                    </m:r>
                    <m:r>
                      <a:rPr lang="de-DE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∗</m:t>
                    </m:r>
                    <m:sSup>
                      <m:sSupPr>
                        <m:ctrlPr>
                          <a:rPr lang="de-DE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de-DE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𝟎𝟏𝟓</m:t>
                        </m:r>
                      </m:e>
                      <m:sup>
                        <m:r>
                          <a:rPr lang="de-DE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sup>
                    </m:sSup>
                  </m:oMath>
                </a14:m>
                <a:r>
                  <a:rPr lang="de-DE" b="1" dirty="0">
                    <a:solidFill>
                      <a:schemeClr val="accent1"/>
                    </a:solidFill>
                  </a:rPr>
                  <a:t>			=</a:t>
                </a:r>
                <a:r>
                  <a:rPr lang="en-US" b="1" dirty="0">
                    <a:solidFill>
                      <a:schemeClr val="accent1"/>
                    </a:solidFill>
                  </a:rPr>
                  <a:t> 1980,41 € </a:t>
                </a:r>
                <a:r>
                  <a:rPr lang="en-US" b="1" dirty="0" err="1">
                    <a:solidFill>
                      <a:schemeClr val="accent1"/>
                    </a:solidFill>
                  </a:rPr>
                  <a:t>Brutto</a:t>
                </a:r>
                <a:endParaRPr lang="en-US" b="1" dirty="0">
                  <a:solidFill>
                    <a:schemeClr val="accent1"/>
                  </a:solidFill>
                </a:endParaRPr>
              </a:p>
              <a:p>
                <a:pPr algn="ctr"/>
                <a:endParaRPr lang="en-US" dirty="0"/>
              </a:p>
            </p:txBody>
          </p:sp>
        </mc:Choice>
        <mc:Fallback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A255A4C8-F757-4419-9191-2739DC6A8D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630" y="4009368"/>
                <a:ext cx="10120312" cy="528956"/>
              </a:xfrm>
              <a:prstGeom prst="rect">
                <a:avLst/>
              </a:prstGeom>
              <a:blipFill>
                <a:blip r:embed="rId4"/>
                <a:stretch>
                  <a:fillRect t="-1590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F12ECD62-9B1A-4ADD-A8A5-7BB8F1BC5B23}"/>
              </a:ext>
            </a:extLst>
          </p:cNvPr>
          <p:cNvSpPr/>
          <p:nvPr/>
        </p:nvSpPr>
        <p:spPr>
          <a:xfrm>
            <a:off x="2702123" y="4243091"/>
            <a:ext cx="10120312" cy="4441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accent1"/>
                </a:solidFill>
              </a:rPr>
              <a:t>							  = 1520 € </a:t>
            </a:r>
            <a:r>
              <a:rPr lang="en-US" b="1" dirty="0" err="1">
                <a:solidFill>
                  <a:schemeClr val="accent1"/>
                </a:solidFill>
              </a:rPr>
              <a:t>Netto</a:t>
            </a:r>
            <a:endParaRPr lang="de-DE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5CE3B26E-2EB9-4173-9386-D2310EE04408}"/>
                  </a:ext>
                </a:extLst>
              </p:cNvPr>
              <p:cNvSpPr/>
              <p:nvPr/>
            </p:nvSpPr>
            <p:spPr>
              <a:xfrm>
                <a:off x="1121630" y="4801291"/>
                <a:ext cx="10120312" cy="49887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de-DE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de-DE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de-DE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𝟎𝟏𝟓</m:t>
                    </m:r>
                    <m:r>
                      <a:rPr lang="de-DE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𝟐𝟓</m:t>
                    </m:r>
                    <m:r>
                      <a:rPr lang="de-DE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€ −</m:t>
                    </m:r>
                    <m:r>
                      <a:rPr lang="de-DE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de-DE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de-DE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𝟓𝟐𝟎</m:t>
                    </m:r>
                    <m:r>
                      <a:rPr lang="de-DE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€</m:t>
                    </m:r>
                  </m:oMath>
                </a14:m>
                <a:r>
                  <a:rPr lang="de-DE" b="1" dirty="0">
                    <a:solidFill>
                      <a:schemeClr val="accent1"/>
                    </a:solidFill>
                  </a:rPr>
                  <a:t>					= 2.495,25 € Netto</a:t>
                </a:r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5CE3B26E-2EB9-4173-9386-D2310EE044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630" y="4801291"/>
                <a:ext cx="10120312" cy="498872"/>
              </a:xfrm>
              <a:prstGeom prst="rect">
                <a:avLst/>
              </a:prstGeom>
              <a:blipFill>
                <a:blip r:embed="rId5"/>
                <a:stretch>
                  <a:fillRect b="-602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97F1CDD5-7863-4206-9D41-029B2167D7B6}"/>
                  </a:ext>
                </a:extLst>
              </p:cNvPr>
              <p:cNvSpPr/>
              <p:nvPr/>
            </p:nvSpPr>
            <p:spPr>
              <a:xfrm>
                <a:off x="1340439" y="5540354"/>
                <a:ext cx="10120312" cy="92658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de-DE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de-DE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𝟒𝟗𝟓</m:t>
                        </m:r>
                        <m:r>
                          <a:rPr lang="de-DE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de-DE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€ ∗</m:t>
                        </m:r>
                        <m:r>
                          <a:rPr lang="de-DE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de-DE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de-DE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𝟎𝟑</m:t>
                        </m:r>
                      </m:den>
                    </m:f>
                    <m:r>
                      <a:rPr lang="de-DE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𝟗𝟗𝟖</m:t>
                    </m:r>
                    <m:r>
                      <a:rPr lang="de-DE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de-DE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𝟏𝟎𝟎</m:t>
                    </m:r>
                    <m:r>
                      <a:rPr lang="de-DE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€</m:t>
                    </m:r>
                  </m:oMath>
                </a14:m>
                <a:r>
                  <a:rPr lang="de-DE" dirty="0">
                    <a:solidFill>
                      <a:schemeClr val="accent1"/>
                    </a:solidFill>
                  </a:rPr>
                  <a:t>					Bei 6% Verzinsung</a:t>
                </a:r>
              </a:p>
              <a:p>
                <a:r>
                  <a:rPr lang="de-DE" b="1" dirty="0">
                    <a:solidFill>
                      <a:schemeClr val="accent1"/>
                    </a:solidFill>
                  </a:rPr>
                  <a:t>									       	=520,52 €</a:t>
                </a:r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97F1CDD5-7863-4206-9D41-029B2167D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439" y="5540354"/>
                <a:ext cx="10120312" cy="926581"/>
              </a:xfrm>
              <a:prstGeom prst="rect">
                <a:avLst/>
              </a:prstGeom>
              <a:blipFill>
                <a:blip r:embed="rId6"/>
                <a:stretch>
                  <a:fillRect b="-25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hteck 10">
            <a:extLst>
              <a:ext uri="{FF2B5EF4-FFF2-40B4-BE49-F238E27FC236}">
                <a16:creationId xmlns:a16="http://schemas.microsoft.com/office/drawing/2014/main" id="{8601BEAF-4B80-479C-A3AD-17B1BF381697}"/>
              </a:ext>
            </a:extLst>
          </p:cNvPr>
          <p:cNvSpPr/>
          <p:nvPr/>
        </p:nvSpPr>
        <p:spPr>
          <a:xfrm>
            <a:off x="5844695" y="1424986"/>
            <a:ext cx="10120312" cy="635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de-DE" b="1" dirty="0">
                <a:solidFill>
                  <a:schemeClr val="bg1"/>
                </a:solidFill>
              </a:rPr>
              <a:t>1.</a:t>
            </a:r>
            <a:r>
              <a:rPr lang="de-DE" b="1" dirty="0">
                <a:solidFill>
                  <a:schemeClr val="accent1"/>
                </a:solidFill>
              </a:rPr>
              <a:t>818,47€</a:t>
            </a:r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7425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6A62A87-BC3B-4A12-BB3B-D61D05B44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071" y="1400741"/>
            <a:ext cx="10321054" cy="4987359"/>
          </a:xfrm>
        </p:spPr>
        <p:txBody>
          <a:bodyPr>
            <a:normAutofit fontScale="925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/>
              <a:t>Aktueller Privater Rentenversicherungsbeitrag			</a:t>
            </a:r>
            <a:r>
              <a:rPr lang="de-DE" dirty="0">
                <a:sym typeface="Wingdings" panose="05000000000000000000" pitchFamily="2" charset="2"/>
              </a:rPr>
              <a:t>= 520,52 €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	</a:t>
            </a:r>
            <a:r>
              <a:rPr lang="en-US" dirty="0"/>
              <a:t>								</a:t>
            </a:r>
            <a:r>
              <a:rPr lang="en-US" b="1" dirty="0" err="1"/>
              <a:t>Faktor</a:t>
            </a:r>
            <a:r>
              <a:rPr lang="en-US" b="1" dirty="0"/>
              <a:t>:</a:t>
            </a:r>
            <a:br>
              <a:rPr lang="en-US" dirty="0"/>
            </a:br>
            <a:r>
              <a:rPr lang="en-US" dirty="0"/>
              <a:t>									2,7 / 1,3 = 2,07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/>
              <a:t>Zukünftiger Privater Rentenversicherungsbeitrag			</a:t>
            </a:r>
            <a:r>
              <a:rPr lang="de-DE"/>
              <a:t>= 1077,48 </a:t>
            </a:r>
            <a:r>
              <a:rPr lang="de-DE" dirty="0"/>
              <a:t>€</a:t>
            </a:r>
          </a:p>
          <a:p>
            <a:endParaRPr lang="de-DE" dirty="0"/>
          </a:p>
          <a:p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E39B982-7E9D-4C99-96E4-8AED08004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Rentenlücke</a:t>
            </a:r>
            <a:endParaRPr lang="en-US" dirty="0"/>
          </a:p>
        </p:txBody>
      </p:sp>
      <p:pic>
        <p:nvPicPr>
          <p:cNvPr id="4" name="Bild 2" descr="http://www.sentiso.de/images/content/verhaeltnis_rentner_beitragszahler.jpg">
            <a:extLst>
              <a:ext uri="{FF2B5EF4-FFF2-40B4-BE49-F238E27FC236}">
                <a16:creationId xmlns:a16="http://schemas.microsoft.com/office/drawing/2014/main" id="{5B314FFE-C182-4007-AB0C-4DB277848A8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98" y="2431460"/>
            <a:ext cx="7953931" cy="2634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78455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iQuadrat">
      <a:dk1>
        <a:srgbClr val="575757"/>
      </a:dk1>
      <a:lt1>
        <a:srgbClr val="FFFFFF"/>
      </a:lt1>
      <a:dk2>
        <a:srgbClr val="000000"/>
      </a:dk2>
      <a:lt2>
        <a:srgbClr val="F2F2F2"/>
      </a:lt2>
      <a:accent1>
        <a:srgbClr val="183268"/>
      </a:accent1>
      <a:accent2>
        <a:srgbClr val="007DC6"/>
      </a:accent2>
      <a:accent3>
        <a:srgbClr val="D4AF69"/>
      </a:accent3>
      <a:accent4>
        <a:srgbClr val="A3674B"/>
      </a:accent4>
      <a:accent5>
        <a:srgbClr val="4BAF73"/>
      </a:accent5>
      <a:accent6>
        <a:srgbClr val="FF0000"/>
      </a:accent6>
      <a:hlink>
        <a:srgbClr val="007DC6"/>
      </a:hlink>
      <a:folHlink>
        <a:srgbClr val="18326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0</TotalTime>
  <Words>121</Words>
  <Application>Microsoft Office PowerPoint</Application>
  <PresentationFormat>Breitbild</PresentationFormat>
  <Paragraphs>45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 Math</vt:lpstr>
      <vt:lpstr>Wingdings</vt:lpstr>
      <vt:lpstr>Berlin</vt:lpstr>
      <vt:lpstr>Der Markt</vt:lpstr>
      <vt:lpstr>Eine gute Dienstleistung</vt:lpstr>
      <vt:lpstr>Welches ist der größte Absatzmarkt</vt:lpstr>
      <vt:lpstr>Welches ist der größte Absatzmarkt</vt:lpstr>
      <vt:lpstr>Rentenlücke</vt:lpstr>
      <vt:lpstr>Rentenlücke</vt:lpstr>
      <vt:lpstr>Rentenlücke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iQuadrat</dc:title>
  <dc:creator>Max Wipplinger</dc:creator>
  <cp:lastModifiedBy>Jan-Moritz Becker</cp:lastModifiedBy>
  <cp:revision>34</cp:revision>
  <dcterms:created xsi:type="dcterms:W3CDTF">2017-05-01T14:59:08Z</dcterms:created>
  <dcterms:modified xsi:type="dcterms:W3CDTF">2018-06-25T11:49:28Z</dcterms:modified>
</cp:coreProperties>
</file>